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2" r:id="rId24"/>
    <p:sldId id="279" r:id="rId25"/>
    <p:sldId id="280" r:id="rId26"/>
    <p:sldId id="281" r:id="rId27"/>
    <p:sldId id="284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F3D97-EC92-4805-9686-404E34F12982}" type="datetimeFigureOut">
              <a:rPr lang="el-GR" smtClean="0"/>
              <a:t>31/8/2023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C650-2A5A-48DA-9EFE-1995CEB8F3C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50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74B17-0275-4A5C-8421-4A5A4016EDFA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6E2B-B572-4472-9725-95FF77F54FDD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3B71E-8120-4C70-A976-05E5FE99F4DE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63188-A135-4F63-B765-0AED69025560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672D-BB5F-4C98-ADF2-047B392A7F80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2F73D-6180-4D3A-B83F-8C4F994E3A60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4518-E2D9-4CC1-874F-B04AAABB8DDD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05CD8-125B-4747-89EB-3BA7E57E8332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E722-E4C0-4CD1-9640-E5EDBA4C6CB4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3A9C2-3E04-433F-AECF-2C5A4F96B0E9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E53-CED8-4C8B-BAC1-A63585D75AF1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DF6D6-4B35-4863-AB8A-E073119E76E8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1106E-DA36-41CE-860C-00F4C2442DB3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CAF-950A-47A1-B0F6-13DE9AEEA9D2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5312-9386-4920-84FE-7FCCD0DD271E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6E00-7303-4951-8A2A-3C0E7EC4B031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79B8B-E2D9-467C-85FF-90FC7BD0ED4F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716EFD4-1F5D-3843-F080-58BCB78B6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700" y="1067539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de-DE" b="1" i="1" dirty="0">
                <a:solidFill>
                  <a:schemeClr val="tx1"/>
                </a:solidFill>
              </a:rPr>
              <a:t>Geschäftsbericht für einen Hersteller von Elektrogeräten</a:t>
            </a:r>
            <a:endParaRPr lang="el-GR" b="1" i="1" dirty="0">
              <a:solidFill>
                <a:schemeClr val="tx1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C41A8F9-0A85-BB1B-379A-00937309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61" y="5611881"/>
            <a:ext cx="2231362" cy="833308"/>
          </a:xfrm>
        </p:spPr>
        <p:txBody>
          <a:bodyPr/>
          <a:lstStyle/>
          <a:p>
            <a:r>
              <a:rPr lang="de-DE" b="1" dirty="0"/>
              <a:t>Nikolaos Tziatzios</a:t>
            </a:r>
          </a:p>
          <a:p>
            <a:r>
              <a:rPr lang="de-DE" b="1" dirty="0"/>
              <a:t>01.09.2023</a:t>
            </a:r>
            <a:endParaRPr lang="el-GR" b="1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E2BC379-DC28-AA07-56CE-F51E9DC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Εικόνα 8" descr="Εικόνα που περιέχει γραμματοσειρά, γραφικά, γραφιστική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66FBB68F-F941-49D9-5935-BEF1ECD5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1" y="84535"/>
            <a:ext cx="3980699" cy="658416"/>
          </a:xfrm>
          <a:prstGeom prst="rect">
            <a:avLst/>
          </a:prstGeom>
        </p:spPr>
      </p:pic>
      <p:pic>
        <p:nvPicPr>
          <p:cNvPr id="11" name="Εικόνα 10" descr="Εικόνα που περιέχει Κάμερες και οπτικά, κάμερα, γκάτζετ, ηλεκτρονική συσκευή&#10;&#10;Περιγραφή που δημιουργήθηκε αυτόματα">
            <a:extLst>
              <a:ext uri="{FF2B5EF4-FFF2-40B4-BE49-F238E27FC236}">
                <a16:creationId xmlns:a16="http://schemas.microsoft.com/office/drawing/2014/main" id="{80826E82-9D07-6158-2295-75D5213B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212" y="5108544"/>
            <a:ext cx="4006788" cy="17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DDFAA96A-D113-C74B-0818-8F65712B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Εικόνα 3" descr="Εικόνα που περιέχει κείμενο, διάγραμμα, γράφημα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030AA24D-2891-88E6-549E-73A04440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44" y="703474"/>
            <a:ext cx="9769244" cy="56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B1DB66B4-6342-4872-886A-68A0AC13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Εικόνα 3" descr="Εικόνα που περιέχει διάγραμμα, γράφημα, κείμενο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A91A0D3A-2569-416F-D351-630ABF00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66" y="654019"/>
            <a:ext cx="10070712" cy="60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B5C520C3-1524-4558-332A-341F5B98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Εικόνα 3" descr="Εικόνα που περιέχει γράφημα, διάγραμμα, κείμενο, γραμμή&#10;&#10;Περιγραφή που δημιουργήθηκε αυτόματα">
            <a:extLst>
              <a:ext uri="{FF2B5EF4-FFF2-40B4-BE49-F238E27FC236}">
                <a16:creationId xmlns:a16="http://schemas.microsoft.com/office/drawing/2014/main" id="{563C047C-5C2D-7C48-C752-76D52A01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34" y="787782"/>
            <a:ext cx="10104966" cy="59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111BCB36-16C5-C194-4BCD-DF37CC3D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γράφημα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FF79B57D-B882-275C-0B70-1E907696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99" y="693340"/>
            <a:ext cx="10304399" cy="56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0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8A9DA-B9D6-7AC0-9747-59C93B0B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530" y="205341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chemeClr val="tx1"/>
                </a:solidFill>
              </a:rPr>
              <a:t>Einblicke für die Produkte</a:t>
            </a:r>
            <a:endParaRPr lang="el-GR" sz="4800" b="1" dirty="0">
              <a:solidFill>
                <a:schemeClr val="tx1"/>
              </a:solidFill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B8C27176-A1AD-7F85-4B1B-4A353D7A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7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158938C5-77AE-9771-7003-7F63803C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γράφημα, πολυχρω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8F4EFB10-7637-41A5-F6D3-5162E8F1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8" y="469039"/>
            <a:ext cx="10549631" cy="6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0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E1EFDEF-BB69-91D9-FE5A-BA4BE319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0740C62F-E501-448A-7833-A0A7E480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443884"/>
            <a:ext cx="10440139" cy="61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8D8AF2C-F18D-93F9-6C82-80218C58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C21298B1-9CC9-3068-1F42-B8E7B52E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18" y="787781"/>
            <a:ext cx="10280280" cy="54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79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E3105DDD-93C5-8731-600A-9705F627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γραμμή,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EE3B4D4B-A594-9C04-FC71-32B54CEE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8" y="787782"/>
            <a:ext cx="10544581" cy="53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35C7F13-F2A2-8734-094C-E9CAC1AF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Interactive Timeline Story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607B5-C338-09C5-F756-930392C7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15" y="2142478"/>
            <a:ext cx="8915400" cy="2917794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Bruttogewinn im Zeitverlauf nach Produkt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Bruttogewinn im Zeitverlauf nach Produkt</a:t>
            </a:r>
          </a:p>
          <a:p>
            <a:pPr marL="0" indent="0">
              <a:buNone/>
            </a:pPr>
            <a:r>
              <a:rPr lang="de-DE" sz="2400" dirty="0"/>
              <a:t>					(Monat und Jahr)</a:t>
            </a:r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el-GR" sz="24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2F64EF9-7AB3-4047-84AB-70E097E7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Αντικείμενο 4">
            <a:extLst>
              <a:ext uri="{FF2B5EF4-FFF2-40B4-BE49-F238E27FC236}">
                <a16:creationId xmlns:a16="http://schemas.microsoft.com/office/drawing/2014/main" id="{8FD33486-7ED9-F6ED-8CA6-52A8778C8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322351"/>
              </p:ext>
            </p:extLst>
          </p:nvPr>
        </p:nvGraphicFramePr>
        <p:xfrm>
          <a:off x="8419575" y="2267334"/>
          <a:ext cx="1977760" cy="97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2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2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9575" y="2267334"/>
                        <a:ext cx="1977760" cy="973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Αντικείμενο 5">
            <a:extLst>
              <a:ext uri="{FF2B5EF4-FFF2-40B4-BE49-F238E27FC236}">
                <a16:creationId xmlns:a16="http://schemas.microsoft.com/office/drawing/2014/main" id="{A1D5C1EE-E519-FDCB-B4D2-96BC309E0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37166"/>
              </p:ext>
            </p:extLst>
          </p:nvPr>
        </p:nvGraphicFramePr>
        <p:xfrm>
          <a:off x="8497513" y="3916522"/>
          <a:ext cx="1899822" cy="973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4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4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97513" y="3916522"/>
                        <a:ext cx="1899822" cy="973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74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2DB13A-3406-C291-750B-39B2866B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>
                <a:solidFill>
                  <a:schemeClr val="tx1"/>
                </a:solidFill>
              </a:rPr>
              <a:t>Einige Informationen zum Hersteller</a:t>
            </a:r>
            <a:endParaRPr lang="el-GR" sz="4000" b="1" dirty="0">
              <a:solidFill>
                <a:schemeClr val="tx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E6B1506-E43F-6A28-6B9D-2469A82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04511"/>
            <a:ext cx="8915400" cy="5007007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Er hat zwei Fabriken in verschiedenen Ländern</a:t>
            </a:r>
          </a:p>
          <a:p>
            <a:pPr marL="0" indent="0">
              <a:buNone/>
            </a:pPr>
            <a:endParaRPr lang="el-GR" sz="2400" dirty="0"/>
          </a:p>
          <a:p>
            <a:r>
              <a:rPr lang="de-DE" sz="2400" dirty="0"/>
              <a:t>Die folgenden Produkte werden hergestellt: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Wi-Fi Smelly Socks Detector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Bluetooth Banana Phone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Virtual Reality Nose Hair Trimmer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Robotic Pizza Butler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Selfie Toaste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Electric Toothbrush Karaoke Machine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Solar Powered Rain Cloud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Quantum Potato Computer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BananaBox</a:t>
            </a:r>
          </a:p>
          <a:p>
            <a:pPr marL="800100" lvl="1" indent="-342900">
              <a:buFont typeface="+mj-lt"/>
              <a:buAutoNum type="arabicParenR"/>
            </a:pPr>
            <a:r>
              <a:rPr lang="de-DE" sz="1800" dirty="0"/>
              <a:t>CheeseStation</a:t>
            </a:r>
            <a:endParaRPr lang="el-GR" sz="18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A303DF3-BF08-DBA4-0B26-C141DE80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6F12D29-D447-877B-10F7-8C73F9DD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23" y="1600652"/>
            <a:ext cx="8911687" cy="3237678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400" b="1" dirty="0">
                <a:solidFill>
                  <a:schemeClr val="tx1"/>
                </a:solidFill>
              </a:rPr>
              <a:t>Bestes Produkt</a:t>
            </a:r>
            <a:br>
              <a:rPr lang="de-DE" sz="5400" b="1" dirty="0">
                <a:solidFill>
                  <a:schemeClr val="tx1"/>
                </a:solidFill>
              </a:rPr>
            </a:br>
            <a:r>
              <a:rPr lang="de-DE" sz="5400" b="1" dirty="0">
                <a:solidFill>
                  <a:schemeClr val="tx1"/>
                </a:solidFill>
              </a:rPr>
              <a:t>im Bezug Nettogewinn</a:t>
            </a:r>
            <a:br>
              <a:rPr lang="de-DE" sz="5400" b="1" dirty="0">
                <a:solidFill>
                  <a:schemeClr val="tx1"/>
                </a:solidFill>
              </a:rPr>
            </a:br>
            <a:br>
              <a:rPr lang="de-DE" sz="5400" b="1" dirty="0">
                <a:solidFill>
                  <a:schemeClr val="tx1"/>
                </a:solidFill>
              </a:rPr>
            </a:br>
            <a:r>
              <a:rPr lang="de-DE" sz="5400" b="1" dirty="0">
                <a:solidFill>
                  <a:schemeClr val="tx1"/>
                </a:solidFill>
              </a:rPr>
              <a:t>Solar Powered Rain Cloud</a:t>
            </a:r>
            <a:endParaRPr lang="el-GR" sz="5400" b="1" dirty="0">
              <a:solidFill>
                <a:schemeClr val="tx1"/>
              </a:solidFill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0DB2FDED-08D8-CF0E-EF8C-A90F152E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7268F9B4-D6B6-4C76-EDAF-D7E4E619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γράφη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823993D7-AF16-C24F-9D7D-926D35D7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9" y="677273"/>
            <a:ext cx="10200443" cy="54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3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10D6C6E-B180-6EDE-D28A-74FAA0A2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Εικόνα 7" descr="Εικόνα που περιέχει κείμενο, στιγμιότυπο οθόνης, διάγραμμα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79842232-05B1-A116-390C-BDC29D1F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6" y="536015"/>
            <a:ext cx="10262586" cy="4817219"/>
          </a:xfrm>
          <a:prstGeom prst="rect">
            <a:avLst/>
          </a:prstGeom>
        </p:spPr>
      </p:pic>
      <p:graphicFrame>
        <p:nvGraphicFramePr>
          <p:cNvPr id="9" name="Αντικείμενο 8">
            <a:extLst>
              <a:ext uri="{FF2B5EF4-FFF2-40B4-BE49-F238E27FC236}">
                <a16:creationId xmlns:a16="http://schemas.microsoft.com/office/drawing/2014/main" id="{BC77607D-E0D8-C806-2E6D-CD1B541BEE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201900"/>
              </p:ext>
            </p:extLst>
          </p:nvPr>
        </p:nvGraphicFramePr>
        <p:xfrm>
          <a:off x="2574523" y="5765993"/>
          <a:ext cx="2112885" cy="1111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3" imgW="774000" imgH="437400" progId="Package">
                  <p:embed/>
                </p:oleObj>
              </mc:Choice>
              <mc:Fallback>
                <p:oleObj name="Αντικείμενο κελύφους συσκευασίας" showAsIcon="1" r:id="rId3" imgW="774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523" y="5765993"/>
                        <a:ext cx="2112885" cy="1111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C69B78-CF80-9128-F57C-CD87D02EA969}"/>
              </a:ext>
            </a:extLst>
          </p:cNvPr>
          <p:cNvSpPr txBox="1"/>
          <p:nvPr/>
        </p:nvSpPr>
        <p:spPr>
          <a:xfrm>
            <a:off x="1766656" y="5921406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Monat: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08A30-4B3A-F91B-B396-EF10E350344E}"/>
              </a:ext>
            </a:extLst>
          </p:cNvPr>
          <p:cNvSpPr txBox="1"/>
          <p:nvPr/>
        </p:nvSpPr>
        <p:spPr>
          <a:xfrm>
            <a:off x="8401237" y="5921406"/>
            <a:ext cx="12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Jahr:</a:t>
            </a:r>
            <a:endParaRPr lang="el-GR" dirty="0"/>
          </a:p>
        </p:txBody>
      </p:sp>
      <p:graphicFrame>
        <p:nvGraphicFramePr>
          <p:cNvPr id="13" name="Αντικείμενο 12">
            <a:extLst>
              <a:ext uri="{FF2B5EF4-FFF2-40B4-BE49-F238E27FC236}">
                <a16:creationId xmlns:a16="http://schemas.microsoft.com/office/drawing/2014/main" id="{D265DBE4-DB57-229C-C1DD-EA6B0C51A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57755"/>
              </p:ext>
            </p:extLst>
          </p:nvPr>
        </p:nvGraphicFramePr>
        <p:xfrm>
          <a:off x="9288724" y="5733813"/>
          <a:ext cx="1906018" cy="1194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5" imgW="774000" imgH="437400" progId="Package">
                  <p:embed/>
                </p:oleObj>
              </mc:Choice>
              <mc:Fallback>
                <p:oleObj name="Αντικείμενο κελύφους συσκευασίας" showAsIcon="1" r:id="rId5" imgW="774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88724" y="5733813"/>
                        <a:ext cx="1906018" cy="1194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383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3F1095B3-EC3B-6A5E-3E8F-669E9D43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Εικόνα 3" descr="Εικόνα που περιέχει γραμμή, διάγραμμα, γράφημα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BB10EEE-7BC2-FEA5-0036-DA5A0F35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693890"/>
            <a:ext cx="10377996" cy="53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C550B58-B3DE-627E-1751-65965D3A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αριθ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465E1BD6-ADE3-94FF-47E1-A36350FB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2" y="159798"/>
            <a:ext cx="10026696" cy="5672831"/>
          </a:xfrm>
          <a:prstGeom prst="rect">
            <a:avLst/>
          </a:prstGeom>
        </p:spPr>
      </p:pic>
      <p:graphicFrame>
        <p:nvGraphicFramePr>
          <p:cNvPr id="5" name="Αντικείμενο 4">
            <a:extLst>
              <a:ext uri="{FF2B5EF4-FFF2-40B4-BE49-F238E27FC236}">
                <a16:creationId xmlns:a16="http://schemas.microsoft.com/office/drawing/2014/main" id="{2B1A6C4E-DBEA-28B5-BAF8-14277D919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68207"/>
              </p:ext>
            </p:extLst>
          </p:nvPr>
        </p:nvGraphicFramePr>
        <p:xfrm>
          <a:off x="3111623" y="5956918"/>
          <a:ext cx="2055181" cy="901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3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3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623" y="5956918"/>
                        <a:ext cx="2055181" cy="901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9AE223-8950-DF92-EA07-84568FC7B450}"/>
              </a:ext>
            </a:extLst>
          </p:cNvPr>
          <p:cNvSpPr txBox="1"/>
          <p:nvPr/>
        </p:nvSpPr>
        <p:spPr>
          <a:xfrm>
            <a:off x="1926454" y="6045692"/>
            <a:ext cx="1624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Zeitverlauf:</a:t>
            </a:r>
            <a:endParaRPr lang="el-GR" dirty="0"/>
          </a:p>
          <a:p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DB342-3D77-0028-D986-D795FCFCBF65}"/>
              </a:ext>
            </a:extLst>
          </p:cNvPr>
          <p:cNvSpPr txBox="1"/>
          <p:nvPr/>
        </p:nvSpPr>
        <p:spPr>
          <a:xfrm>
            <a:off x="7315201" y="5999525"/>
            <a:ext cx="118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Jahr:</a:t>
            </a:r>
            <a:endParaRPr lang="el-GR" dirty="0"/>
          </a:p>
        </p:txBody>
      </p:sp>
      <p:graphicFrame>
        <p:nvGraphicFramePr>
          <p:cNvPr id="8" name="Αντικείμενο 7">
            <a:extLst>
              <a:ext uri="{FF2B5EF4-FFF2-40B4-BE49-F238E27FC236}">
                <a16:creationId xmlns:a16="http://schemas.microsoft.com/office/drawing/2014/main" id="{C4B50834-48C3-7BBC-434E-EB5CCAF0F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282363"/>
              </p:ext>
            </p:extLst>
          </p:nvPr>
        </p:nvGraphicFramePr>
        <p:xfrm>
          <a:off x="8345010" y="5956918"/>
          <a:ext cx="1482570" cy="901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5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5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45010" y="5956918"/>
                        <a:ext cx="1482570" cy="901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45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65DB9FC-CB62-6AC3-E836-53163DEE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B165FC27-DA11-4328-F24B-368F8C81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3" y="26632"/>
            <a:ext cx="9642698" cy="5442013"/>
          </a:xfrm>
          <a:prstGeom prst="rect">
            <a:avLst/>
          </a:prstGeom>
        </p:spPr>
      </p:pic>
      <p:graphicFrame>
        <p:nvGraphicFramePr>
          <p:cNvPr id="5" name="Αντικείμενο 4">
            <a:extLst>
              <a:ext uri="{FF2B5EF4-FFF2-40B4-BE49-F238E27FC236}">
                <a16:creationId xmlns:a16="http://schemas.microsoft.com/office/drawing/2014/main" id="{AA579EDA-4139-3ECF-42F7-1C0C7D1461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010267"/>
              </p:ext>
            </p:extLst>
          </p:nvPr>
        </p:nvGraphicFramePr>
        <p:xfrm>
          <a:off x="2969580" y="5677915"/>
          <a:ext cx="2645546" cy="97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3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3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9580" y="5677915"/>
                        <a:ext cx="2645546" cy="978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A31E6A-DE6F-7E25-7CB9-B847A993AA85}"/>
              </a:ext>
            </a:extLst>
          </p:cNvPr>
          <p:cNvSpPr txBox="1"/>
          <p:nvPr/>
        </p:nvSpPr>
        <p:spPr>
          <a:xfrm>
            <a:off x="2130641" y="5797803"/>
            <a:ext cx="167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Zeitverlauf: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7B151-15E9-0F8E-A48B-4AEEFD364541}"/>
              </a:ext>
            </a:extLst>
          </p:cNvPr>
          <p:cNvSpPr txBox="1"/>
          <p:nvPr/>
        </p:nvSpPr>
        <p:spPr>
          <a:xfrm>
            <a:off x="6889072" y="5797803"/>
            <a:ext cx="11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Jahr:</a:t>
            </a:r>
            <a:endParaRPr lang="el-GR" dirty="0"/>
          </a:p>
        </p:txBody>
      </p:sp>
      <p:graphicFrame>
        <p:nvGraphicFramePr>
          <p:cNvPr id="8" name="Αντικείμενο 7">
            <a:extLst>
              <a:ext uri="{FF2B5EF4-FFF2-40B4-BE49-F238E27FC236}">
                <a16:creationId xmlns:a16="http://schemas.microsoft.com/office/drawing/2014/main" id="{5B30DC7F-7758-355E-1F96-E198A4652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63236"/>
              </p:ext>
            </p:extLst>
          </p:nvPr>
        </p:nvGraphicFramePr>
        <p:xfrm>
          <a:off x="7901126" y="5677915"/>
          <a:ext cx="2059620" cy="97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5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5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1126" y="5677915"/>
                        <a:ext cx="2059620" cy="978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1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8262493-B5F5-2C40-BD70-91A8C186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αριθμός, ορθογώνιο παραλληλόγραμμο&#10;&#10;Περιγραφή που δημιουργήθηκε αυτόματα">
            <a:extLst>
              <a:ext uri="{FF2B5EF4-FFF2-40B4-BE49-F238E27FC236}">
                <a16:creationId xmlns:a16="http://schemas.microsoft.com/office/drawing/2014/main" id="{8B25B6FF-68CC-1C23-1E71-A09534AC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37" y="160601"/>
            <a:ext cx="10298096" cy="5432331"/>
          </a:xfrm>
          <a:prstGeom prst="rect">
            <a:avLst/>
          </a:prstGeom>
        </p:spPr>
      </p:pic>
      <p:graphicFrame>
        <p:nvGraphicFramePr>
          <p:cNvPr id="5" name="Αντικείμενο 4">
            <a:extLst>
              <a:ext uri="{FF2B5EF4-FFF2-40B4-BE49-F238E27FC236}">
                <a16:creationId xmlns:a16="http://schemas.microsoft.com/office/drawing/2014/main" id="{5C856BD8-D3D1-3E43-5068-14A4F7C28B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590752"/>
              </p:ext>
            </p:extLst>
          </p:nvPr>
        </p:nvGraphicFramePr>
        <p:xfrm>
          <a:off x="3142695" y="5960969"/>
          <a:ext cx="1642369" cy="73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3" imgW="774000" imgH="437400" progId="Package">
                  <p:embed/>
                </p:oleObj>
              </mc:Choice>
              <mc:Fallback>
                <p:oleObj name="Αντικείμενο κελύφους συσκευασίας" showAsIcon="1" r:id="rId3" imgW="774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2695" y="5960969"/>
                        <a:ext cx="1642369" cy="736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Αντικείμενο 5">
            <a:extLst>
              <a:ext uri="{FF2B5EF4-FFF2-40B4-BE49-F238E27FC236}">
                <a16:creationId xmlns:a16="http://schemas.microsoft.com/office/drawing/2014/main" id="{E9DC12B6-9D21-CF81-1CC3-D938C36E3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758833"/>
              </p:ext>
            </p:extLst>
          </p:nvPr>
        </p:nvGraphicFramePr>
        <p:xfrm>
          <a:off x="5736046" y="5742061"/>
          <a:ext cx="1319275" cy="58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5" imgW="774000" imgH="437400" progId="Package">
                  <p:embed/>
                </p:oleObj>
              </mc:Choice>
              <mc:Fallback>
                <p:oleObj name="Αντικείμενο κελύφους συσκευασίας" showAsIcon="1" r:id="rId5" imgW="7740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6046" y="5742061"/>
                        <a:ext cx="1319275" cy="589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CF645F-BB00-1958-936A-E8A316D87237}"/>
              </a:ext>
            </a:extLst>
          </p:cNvPr>
          <p:cNvSpPr txBox="1"/>
          <p:nvPr/>
        </p:nvSpPr>
        <p:spPr>
          <a:xfrm>
            <a:off x="1899821" y="6036816"/>
            <a:ext cx="112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Monat: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A4A1D-F179-1383-E3C8-E391BC0114DD}"/>
              </a:ext>
            </a:extLst>
          </p:cNvPr>
          <p:cNvSpPr txBox="1"/>
          <p:nvPr/>
        </p:nvSpPr>
        <p:spPr>
          <a:xfrm>
            <a:off x="4905251" y="6002407"/>
            <a:ext cx="81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Jahr:</a:t>
            </a:r>
            <a:endParaRPr lang="el-GR" dirty="0"/>
          </a:p>
        </p:txBody>
      </p:sp>
      <p:graphicFrame>
        <p:nvGraphicFramePr>
          <p:cNvPr id="9" name="Αντικείμενο 8">
            <a:extLst>
              <a:ext uri="{FF2B5EF4-FFF2-40B4-BE49-F238E27FC236}">
                <a16:creationId xmlns:a16="http://schemas.microsoft.com/office/drawing/2014/main" id="{40387324-F2B8-4A6E-E1B6-EE016AE08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567314"/>
              </p:ext>
            </p:extLst>
          </p:nvPr>
        </p:nvGraphicFramePr>
        <p:xfrm>
          <a:off x="9706790" y="5960969"/>
          <a:ext cx="1319275" cy="71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7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7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06790" y="5960969"/>
                        <a:ext cx="1319275" cy="718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CB246B-E5C8-DD6F-DCA4-4B62A37DD0F8}"/>
              </a:ext>
            </a:extLst>
          </p:cNvPr>
          <p:cNvSpPr txBox="1"/>
          <p:nvPr/>
        </p:nvSpPr>
        <p:spPr>
          <a:xfrm>
            <a:off x="7979819" y="6023113"/>
            <a:ext cx="144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Zeitverlauf:</a:t>
            </a:r>
            <a:endParaRPr lang="el-GR" dirty="0"/>
          </a:p>
        </p:txBody>
      </p:sp>
      <p:graphicFrame>
        <p:nvGraphicFramePr>
          <p:cNvPr id="11" name="Αντικείμενο 10">
            <a:extLst>
              <a:ext uri="{FF2B5EF4-FFF2-40B4-BE49-F238E27FC236}">
                <a16:creationId xmlns:a16="http://schemas.microsoft.com/office/drawing/2014/main" id="{9EC1A619-03B0-4BE8-2E84-83CEA8C2C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558096"/>
              </p:ext>
            </p:extLst>
          </p:nvPr>
        </p:nvGraphicFramePr>
        <p:xfrm>
          <a:off x="5722479" y="6371739"/>
          <a:ext cx="1319275" cy="486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Αντικείμενο κελύφους συσκευασίας" showAsIcon="1" r:id="rId9" imgW="890280" imgH="437400" progId="Package">
                  <p:embed/>
                </p:oleObj>
              </mc:Choice>
              <mc:Fallback>
                <p:oleObj name="Αντικείμενο κελύφους συσκευασίας" showAsIcon="1" r:id="rId9" imgW="8902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2479" y="6371739"/>
                        <a:ext cx="1319275" cy="486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68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A578B8-FE6A-9916-6070-C2D87FCC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020" y="0"/>
            <a:ext cx="8911687" cy="983996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chemeClr val="tx1"/>
                </a:solidFill>
              </a:rPr>
              <a:t>Zusammenfassung </a:t>
            </a:r>
            <a:endParaRPr lang="el-GR" sz="4800" b="1" dirty="0">
              <a:solidFill>
                <a:schemeClr val="tx1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C19DFC-6F77-66B4-740F-DC55C8DAD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680" y="983996"/>
            <a:ext cx="8915400" cy="520823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Insgesamt hatte das Unternehmen von 2020 bis 2022: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Kosten:   		   25,059,194.00 €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2060"/>
                </a:solidFill>
              </a:rPr>
              <a:t>Bruttogewinn:       71,596,911.50 €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u="sng" dirty="0">
                <a:solidFill>
                  <a:srgbClr val="00B050"/>
                </a:solidFill>
              </a:rPr>
              <a:t>Nettogewinn:       46,537,717.50 €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Die Produkte mit den höchsten Gewinnen sind: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00B050"/>
                </a:solidFill>
              </a:rPr>
              <a:t>Solar Powered Rain Cloud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00B050"/>
                </a:solidFill>
              </a:rPr>
              <a:t>CheeseStation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Die Produkte, die Verluste verzeichnen, sind: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FF0000"/>
                </a:solidFill>
              </a:rPr>
              <a:t>Robotic Pizza Butler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FF0000"/>
                </a:solidFill>
              </a:rPr>
              <a:t>Blutooth Banana Phone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FF0000"/>
                </a:solidFill>
              </a:rPr>
              <a:t>Selfie Toaster</a:t>
            </a:r>
          </a:p>
          <a:p>
            <a:pPr lvl="1">
              <a:buFont typeface="+mj-lt"/>
              <a:buAutoNum type="arabicParenR"/>
            </a:pPr>
            <a:r>
              <a:rPr lang="de-DE" b="1" dirty="0">
                <a:solidFill>
                  <a:srgbClr val="FF0000"/>
                </a:solidFill>
              </a:rPr>
              <a:t>Electric Toothbrush Karaoke</a:t>
            </a:r>
            <a:r>
              <a:rPr lang="el-GR" b="1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Machine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+mj-lt"/>
              <a:buAutoNum type="arabicParenR"/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33303C8-029F-0FC4-0079-CE7FAB80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4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9E61DA-AE7A-81E8-BDD4-EA12F7A50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676" y="2130640"/>
            <a:ext cx="8915400" cy="1807486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Vielen Dank für Ihre Aufmerksamkeit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F2DA5D9-C1B0-9497-9C11-61C3EE6A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A0C89-561B-8C95-ED78-FBEC946980E4}"/>
              </a:ext>
            </a:extLst>
          </p:cNvPr>
          <p:cNvSpPr txBox="1"/>
          <p:nvPr/>
        </p:nvSpPr>
        <p:spPr>
          <a:xfrm>
            <a:off x="2228295" y="5140171"/>
            <a:ext cx="292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Nikolaos Tziatzios</a:t>
            </a:r>
          </a:p>
          <a:p>
            <a:r>
              <a:rPr lang="de-DE" dirty="0"/>
              <a:t>01.09.2023</a:t>
            </a:r>
            <a:endParaRPr lang="el-GR" dirty="0"/>
          </a:p>
        </p:txBody>
      </p:sp>
      <p:pic>
        <p:nvPicPr>
          <p:cNvPr id="6" name="Εικόνα 5" descr="Εικόνα που περιέχει γραμματοσειρά, γραφικά, γραφιστική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C33B5789-4F6B-7B5A-9EA7-979332D9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031" y="5983550"/>
            <a:ext cx="2929631" cy="7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7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B2802D-52F1-54FD-ED1D-E54667EF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43" y="224615"/>
            <a:ext cx="8911687" cy="1280890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Analyse der folgenden Daten  </a:t>
            </a:r>
            <a:br>
              <a:rPr lang="el-GR" b="1" dirty="0">
                <a:solidFill>
                  <a:schemeClr val="tx1"/>
                </a:solidFill>
              </a:rPr>
            </a:br>
            <a:r>
              <a:rPr lang="de-DE" b="1" dirty="0">
                <a:solidFill>
                  <a:schemeClr val="tx1"/>
                </a:solidFill>
              </a:rPr>
              <a:t>Zeitraum: Jan 2020 – Dez 2022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888CC2C-6A35-9BB9-9E1C-35117013F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7229" y="1623739"/>
            <a:ext cx="3992732" cy="576262"/>
          </a:xfrm>
        </p:spPr>
        <p:txBody>
          <a:bodyPr/>
          <a:lstStyle/>
          <a:p>
            <a:r>
              <a:rPr lang="de-DE" b="1" i="1" dirty="0"/>
              <a:t>Initiale Daten</a:t>
            </a:r>
            <a:endParaRPr lang="el-GR" b="1" i="1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D005316-B2A3-E42A-A9DE-2280032C58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400" dirty="0"/>
              <a:t>Produktname</a:t>
            </a:r>
          </a:p>
          <a:p>
            <a:r>
              <a:rPr lang="de-DE" sz="2400" dirty="0"/>
              <a:t>Produktionsdatum</a:t>
            </a:r>
            <a:endParaRPr lang="el-GR" sz="2400" dirty="0"/>
          </a:p>
          <a:p>
            <a:r>
              <a:rPr lang="de-DE" sz="2400" dirty="0"/>
              <a:t>Produzierte Einheiten</a:t>
            </a:r>
          </a:p>
          <a:p>
            <a:r>
              <a:rPr lang="de-DE" sz="2400" dirty="0"/>
              <a:t>Arbeitskosten </a:t>
            </a:r>
          </a:p>
          <a:p>
            <a:r>
              <a:rPr lang="de-DE" sz="2400" dirty="0"/>
              <a:t>Materialkosten</a:t>
            </a:r>
          </a:p>
          <a:p>
            <a:r>
              <a:rPr lang="de-DE" sz="2400" dirty="0"/>
              <a:t>Energiekosten</a:t>
            </a:r>
          </a:p>
          <a:p>
            <a:r>
              <a:rPr lang="de-DE" sz="2400" dirty="0"/>
              <a:t>Sonstige Kosten</a:t>
            </a:r>
          </a:p>
          <a:p>
            <a:r>
              <a:rPr lang="de-DE" sz="2400" dirty="0"/>
              <a:t>Zielgewinnspanne</a:t>
            </a:r>
            <a:endParaRPr lang="el-GR" sz="2400" dirty="0"/>
          </a:p>
          <a:p>
            <a:endParaRPr lang="el-GR" dirty="0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0FF6429-A5CD-1AA3-337F-20633D194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8799" y="1623739"/>
            <a:ext cx="2323272" cy="576262"/>
          </a:xfrm>
        </p:spPr>
        <p:txBody>
          <a:bodyPr/>
          <a:lstStyle/>
          <a:p>
            <a:r>
              <a:rPr lang="de-DE" b="1" i="1" dirty="0"/>
              <a:t>Erstellte Daten</a:t>
            </a:r>
            <a:endParaRPr lang="el-GR" b="1" i="1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EE0622B2-0761-6764-7787-E9F0362BB1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de-DE" sz="2200" dirty="0"/>
              <a:t>Gesamtkosten</a:t>
            </a:r>
            <a:endParaRPr lang="el-GR" sz="2200" dirty="0"/>
          </a:p>
          <a:p>
            <a:r>
              <a:rPr lang="de-DE" sz="2200" dirty="0"/>
              <a:t>Durchschnittliche Kosten pro Einheit</a:t>
            </a:r>
            <a:endParaRPr lang="el-GR" sz="2200" dirty="0"/>
          </a:p>
          <a:p>
            <a:r>
              <a:rPr lang="de-DE" sz="2200" dirty="0"/>
              <a:t>Erforderlicher Verkaufspreis</a:t>
            </a:r>
            <a:endParaRPr lang="el-GR" sz="2200" dirty="0"/>
          </a:p>
          <a:p>
            <a:r>
              <a:rPr lang="de-DE" sz="2200" dirty="0"/>
              <a:t>Bruttogewinnspanne</a:t>
            </a:r>
            <a:endParaRPr lang="el-GR" sz="2200" dirty="0"/>
          </a:p>
          <a:p>
            <a:r>
              <a:rPr lang="de-DE" sz="2200" dirty="0"/>
              <a:t>Gesamtbruttogewinn</a:t>
            </a:r>
            <a:endParaRPr lang="el-GR" sz="2200" dirty="0"/>
          </a:p>
          <a:p>
            <a:r>
              <a:rPr lang="de-DE" sz="2200" dirty="0"/>
              <a:t>Gesamtnettogewinn</a:t>
            </a:r>
            <a:endParaRPr lang="el-GR" sz="220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9242796-77CA-1B50-DDD8-4A640725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5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5627FA-621C-DD0F-0A51-4CFB7843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8" y="1902494"/>
            <a:ext cx="8911687" cy="2589607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Allgemeine Einblicke für alle Produkte im Zeitverlauf</a:t>
            </a:r>
            <a:endParaRPr lang="el-GR" dirty="0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BE0CB4CD-5D88-641A-0D96-42A57A4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5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5E28156-67F9-C15A-5C8C-5D838EDB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4C5C0685-A786-6945-4884-BBD26A57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62" y="709877"/>
            <a:ext cx="9383697" cy="5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3E9E6C76-29FD-AACA-A4E1-274B37E5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γράφημα">
            <a:extLst>
              <a:ext uri="{FF2B5EF4-FFF2-40B4-BE49-F238E27FC236}">
                <a16:creationId xmlns:a16="http://schemas.microsoft.com/office/drawing/2014/main" id="{25BD561C-D58C-3FCF-FC27-6882A6D7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50" y="641664"/>
            <a:ext cx="9993680" cy="59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7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478B29BE-1343-9B85-7B46-2D02F94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ορθογώνιο παραλληλόγραμμο">
            <a:extLst>
              <a:ext uri="{FF2B5EF4-FFF2-40B4-BE49-F238E27FC236}">
                <a16:creationId xmlns:a16="http://schemas.microsoft.com/office/drawing/2014/main" id="{62FA7147-D39D-5DAC-6F8D-A02DB7A9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79" y="616034"/>
            <a:ext cx="10275271" cy="60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6146B24-C908-8175-F2F5-A797FE5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Εικόνα 3" descr="Εικόνα που περιέχει κείμενο, στιγμιότυπο οθόνης, διάγραμμα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6BD520AD-1190-4649-5F5F-82864E68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24" y="822733"/>
            <a:ext cx="9934113" cy="564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7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37F79B63-3D62-0619-029D-D3AF2268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Εικόνα 3" descr="Εικόνα που περιέχει διάγραμμα, γράφημα,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E6396F0C-E709-3020-8BF2-C9619096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80" y="787782"/>
            <a:ext cx="9810507" cy="56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021"/>
      </p:ext>
    </p:extLst>
  </p:cSld>
  <p:clrMapOvr>
    <a:masterClrMapping/>
  </p:clrMapOvr>
</p:sld>
</file>

<file path=ppt/theme/theme1.xml><?xml version="1.0" encoding="utf-8"?>
<a:theme xmlns:a="http://schemas.openxmlformats.org/drawingml/2006/main" name="Θρόισμα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251</Words>
  <Application>Microsoft Office PowerPoint</Application>
  <PresentationFormat>Ευρεία οθόνη</PresentationFormat>
  <Paragraphs>107</Paragraphs>
  <Slides>28</Slides>
  <Notes>0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2</vt:i4>
      </vt:variant>
      <vt:variant>
        <vt:lpstr>Τίτλοι διαφανειών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Θρόισμα</vt:lpstr>
      <vt:lpstr>Πακέτο</vt:lpstr>
      <vt:lpstr>Αντικείμενο κελύφους συσκευασίας</vt:lpstr>
      <vt:lpstr>Geschäftsbericht für einen Hersteller von Elektrogeräten</vt:lpstr>
      <vt:lpstr>Einige Informationen zum Hersteller</vt:lpstr>
      <vt:lpstr>Analyse der folgenden Daten   Zeitraum: Jan 2020 – Dez 2022</vt:lpstr>
      <vt:lpstr>Allgemeine Einblicke für alle Produkte im Zeitverlauf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Einblicke für die Produkte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Interactive Timeline Story</vt:lpstr>
      <vt:lpstr>Bestes Produkt im Bezug Nettogewinn  Solar Powered Rain Cloud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Zusammenfassung 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Nikolaos Tziatzios</dc:creator>
  <cp:lastModifiedBy>Nikolaos Tziatzios</cp:lastModifiedBy>
  <cp:revision>20</cp:revision>
  <dcterms:created xsi:type="dcterms:W3CDTF">2023-08-30T09:14:26Z</dcterms:created>
  <dcterms:modified xsi:type="dcterms:W3CDTF">2023-08-31T14:00:02Z</dcterms:modified>
</cp:coreProperties>
</file>